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99" r:id="rId2"/>
  </p:sldMasterIdLst>
  <p:notesMasterIdLst>
    <p:notesMasterId r:id="rId11"/>
  </p:notesMasterIdLst>
  <p:handoutMasterIdLst>
    <p:handoutMasterId r:id="rId12"/>
  </p:handoutMasterIdLst>
  <p:sldIdLst>
    <p:sldId id="304" r:id="rId3"/>
    <p:sldId id="310" r:id="rId4"/>
    <p:sldId id="308" r:id="rId5"/>
    <p:sldId id="316" r:id="rId6"/>
    <p:sldId id="317" r:id="rId7"/>
    <p:sldId id="318" r:id="rId8"/>
    <p:sldId id="319" r:id="rId9"/>
    <p:sldId id="314" r:id="rId10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3196"/>
  </p:normalViewPr>
  <p:slideViewPr>
    <p:cSldViewPr snapToGrid="0" snapToObjects="1">
      <p:cViewPr varScale="1">
        <p:scale>
          <a:sx n="140" d="100"/>
          <a:sy n="140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4E3842-7804-1047-8F35-3235A935B7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CF9133-501B-D244-9307-57769C76C0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20D5FBA-29C3-8148-B9C3-EE95B73DB548}" type="datetimeFigureOut">
              <a:rPr lang="en-US" altLang="en-US"/>
              <a:pPr/>
              <a:t>5/21/19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907B34-928B-054B-9082-F34781CACD9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2341E9-8049-064E-BB66-7B754A69C0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445E6B3C-C451-0D4F-9EEE-D3CE005D573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png>
</file>

<file path=ppt/media/image12.png>
</file>

<file path=ppt/media/image13.png>
</file>

<file path=ppt/media/image14.tiff>
</file>

<file path=ppt/media/image15.png>
</file>

<file path=ppt/media/image15.tiff>
</file>

<file path=ppt/media/image16.png>
</file>

<file path=ppt/media/image16.tiff>
</file>

<file path=ppt/media/image17.tiff>
</file>

<file path=ppt/media/image18.png>
</file>

<file path=ppt/media/image3.jpe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738CB9B-10CD-BB49-AAEF-28F138DC90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021C0B-0D70-554D-AC92-288FF3252AB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ED474A8E-0BD0-9B45-AD76-67F3087CBDF4}" type="datetimeFigureOut">
              <a:rPr lang="en-US" altLang="en-US"/>
              <a:pPr/>
              <a:t>5/21/19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6689DD4-E74F-714F-84C5-15091519C8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0F5C392-8073-F441-9A4E-5844B90995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FBD0A-8A1A-0941-A8A7-FC0AA866904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FD6901-0B65-F340-8964-1F27636D0B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B7E9AC94-E1B1-394A-B861-4DC77DD1828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only not control along track, which doesn’t really matter</a:t>
            </a:r>
          </a:p>
          <a:p>
            <a:r>
              <a:rPr lang="en-US" dirty="0"/>
              <a:t>Equatorial tracking of ground station hard maybe impossible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E9AC94-E1B1-394A-B861-4DC77DD18289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2259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CFD337-8A17-7A43-AD71-67D29AF90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>
            <a:extLst>
              <a:ext uri="{FF2B5EF4-FFF2-40B4-BE49-F238E27FC236}">
                <a16:creationId xmlns:a16="http://schemas.microsoft.com/office/drawing/2014/main" id="{5099889E-7700-D54F-ADC4-4A132B5C8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792517"/>
            <a:ext cx="8229600" cy="61847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3599022"/>
            <a:ext cx="6059488" cy="20574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2410990"/>
            <a:ext cx="8229600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57645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6622EA-C544-BC47-AEDD-4CBCD9A2F2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B0C26F23-EF93-9D4D-87B6-B388B422A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57159216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241958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29FBC382-869D-614B-B218-A71696514756}"/>
              </a:ext>
            </a:extLst>
          </p:cNvPr>
          <p:cNvSpPr txBox="1">
            <a:spLocks/>
          </p:cNvSpPr>
          <p:nvPr/>
        </p:nvSpPr>
        <p:spPr>
          <a:xfrm>
            <a:off x="60325" y="7938"/>
            <a:ext cx="457200" cy="4572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846934BE-23D8-704F-9D0F-55B4A5E7DAD3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908685"/>
            <a:ext cx="3779838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681178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908685"/>
            <a:ext cx="7707862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7" y="2841313"/>
            <a:ext cx="7707313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36094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2837497"/>
            <a:ext cx="3779838" cy="183023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46809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7" y="908686"/>
            <a:ext cx="3787775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7" y="2840613"/>
            <a:ext cx="3781425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2840613"/>
            <a:ext cx="3779838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753589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5C0B6A-B782-774F-93BD-48A5D3BA25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>
            <a:extLst>
              <a:ext uri="{FF2B5EF4-FFF2-40B4-BE49-F238E27FC236}">
                <a16:creationId xmlns:a16="http://schemas.microsoft.com/office/drawing/2014/main" id="{1EADCB13-203F-714A-BCC9-8D85FCBBF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9602712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33402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>
            <a:lvl2pPr marL="0" indent="0">
              <a:buFont typeface="Arial"/>
              <a:buNone/>
              <a:defRPr baseline="0"/>
            </a:lvl2pPr>
            <a:lvl3pPr marL="344488" indent="0">
              <a:buNone/>
              <a:defRPr/>
            </a:lvl3pPr>
            <a:lvl4pPr marL="687387" indent="0">
              <a:buNone/>
              <a:defRPr/>
            </a:lvl4pPr>
            <a:lvl5pPr marL="103187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219542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2B8FE6E5-DB88-354A-87CC-18F4F2967548}"/>
              </a:ext>
            </a:extLst>
          </p:cNvPr>
          <p:cNvSpPr txBox="1">
            <a:spLocks/>
          </p:cNvSpPr>
          <p:nvPr/>
        </p:nvSpPr>
        <p:spPr>
          <a:xfrm>
            <a:off x="60325" y="7938"/>
            <a:ext cx="457200" cy="4572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B0503030403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B53B7A42-1CA9-D342-9878-D6959D294EEC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908685"/>
            <a:ext cx="3779838" cy="37590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0270458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908685"/>
            <a:ext cx="7707862" cy="1816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7" y="2841313"/>
            <a:ext cx="7707313" cy="1816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3775771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908686"/>
            <a:ext cx="3779838" cy="18230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2837497"/>
            <a:ext cx="3779838" cy="18302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1684629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7" y="908686"/>
            <a:ext cx="3787775" cy="18230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7" y="2840613"/>
            <a:ext cx="3781425" cy="1827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908686"/>
            <a:ext cx="3779838" cy="18230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2840613"/>
            <a:ext cx="3779838" cy="1827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3196524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16791F40-2C3B-BF45-BF81-6A87BE47B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1ECDBB-9485-A444-BB01-200BDA5B01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B1FF53ED-D435-9442-937E-55F469F75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800555"/>
            <a:ext cx="8229600" cy="61847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3599022"/>
            <a:ext cx="6059488" cy="20574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2419028"/>
            <a:ext cx="8229600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627110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">
            <a:extLst>
              <a:ext uri="{FF2B5EF4-FFF2-40B4-BE49-F238E27FC236}">
                <a16:creationId xmlns:a16="http://schemas.microsoft.com/office/drawing/2014/main" id="{8CCAF9B4-46E5-6D40-B531-0CDB5404ED3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49325" y="358775"/>
            <a:ext cx="770731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F254BC-B5BF-E645-B70F-92612E24B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9325" y="903288"/>
            <a:ext cx="7707313" cy="37639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08CDB74-A668-4B42-B171-04F55D83A5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00233B59-16C8-F148-9E0C-013A9B06E78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135535-0760-7E4F-A5DE-B8E844278747}"/>
              </a:ext>
            </a:extLst>
          </p:cNvPr>
          <p:cNvSpPr/>
          <p:nvPr/>
        </p:nvSpPr>
        <p:spPr>
          <a:xfrm>
            <a:off x="0" y="0"/>
            <a:ext cx="457200" cy="5149850"/>
          </a:xfrm>
          <a:prstGeom prst="rect">
            <a:avLst/>
          </a:prstGeom>
          <a:solidFill>
            <a:srgbClr val="8C1515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/>
            </a:endParaRPr>
          </a:p>
        </p:txBody>
      </p:sp>
      <p:pic>
        <p:nvPicPr>
          <p:cNvPr id="1030" name="Picture 10" title="Stanford University">
            <a:extLst>
              <a:ext uri="{FF2B5EF4-FFF2-40B4-BE49-F238E27FC236}">
                <a16:creationId xmlns:a16="http://schemas.microsoft.com/office/drawing/2014/main" id="{1ED84CAE-06A1-A247-A423-68B949DA59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25" y="4856163"/>
            <a:ext cx="15462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91" r:id="rId8"/>
  </p:sldLayoutIdLst>
  <p:transition spd="slow">
    <p:fade/>
  </p:transition>
  <p:hf hdr="0" ftr="0" dt="0"/>
  <p:txStyles>
    <p:titleStyle>
      <a:lvl1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defRPr kern="1200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B0503030403020204" pitchFamily="34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Source Sans Pro" panose="020B0503030403020204" pitchFamily="34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ADEDE77D-E96B-F540-B429-C6B3B9A95224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49325" y="358775"/>
            <a:ext cx="770731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BE3E47-E5F4-3F4C-B9C9-6114B2A16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9325" y="903288"/>
            <a:ext cx="7707313" cy="37639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DF2912C2-0B8E-4743-9628-8ED9B72CAA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FF1F934B-AA3D-8D4C-BC7B-119E9BAB072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2607C2-7320-ED44-A0CA-3997AB3FA6F5}"/>
              </a:ext>
            </a:extLst>
          </p:cNvPr>
          <p:cNvSpPr/>
          <p:nvPr/>
        </p:nvSpPr>
        <p:spPr>
          <a:xfrm>
            <a:off x="-11113" y="0"/>
            <a:ext cx="9155113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>
            <a:extLst>
              <a:ext uri="{FF2B5EF4-FFF2-40B4-BE49-F238E27FC236}">
                <a16:creationId xmlns:a16="http://schemas.microsoft.com/office/drawing/2014/main" id="{1AED51B2-2B25-EB48-869E-6C2391EA6D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25" y="4856163"/>
            <a:ext cx="15462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600" kern="1200" cap="small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B0503030403020204" pitchFamily="34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B0503030403020204" pitchFamily="34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itle 1">
            <a:extLst>
              <a:ext uri="{FF2B5EF4-FFF2-40B4-BE49-F238E27FC236}">
                <a16:creationId xmlns:a16="http://schemas.microsoft.com/office/drawing/2014/main" id="{AA6B8FB7-2E59-4144-8212-A140D089D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952625"/>
            <a:ext cx="8229600" cy="619125"/>
          </a:xfrm>
        </p:spPr>
        <p:txBody>
          <a:bodyPr/>
          <a:lstStyle/>
          <a:p>
            <a:pPr eaLnBrk="1" hangingPunct="1"/>
            <a:r>
              <a:rPr lang="en-US" altLang="en-US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Novel ADCS for CubeSats</a:t>
            </a:r>
          </a:p>
        </p:txBody>
      </p:sp>
      <p:sp>
        <p:nvSpPr>
          <p:cNvPr id="11266" name="Text Placeholder 2">
            <a:extLst>
              <a:ext uri="{FF2B5EF4-FFF2-40B4-BE49-F238E27FC236}">
                <a16:creationId xmlns:a16="http://schemas.microsoft.com/office/drawing/2014/main" id="{938DD8DB-F2F7-6149-8847-29B6B96DA01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1603375" y="3344863"/>
            <a:ext cx="6059488" cy="587375"/>
          </a:xfrm>
        </p:spPr>
        <p:txBody>
          <a:bodyPr numCol="1" compatLnSpc="1">
            <a:prstTxWarp prst="textNoShape">
              <a:avLst/>
            </a:prstTxWarp>
          </a:bodyPr>
          <a:lstStyle/>
          <a:p>
            <a:pPr marL="0" indent="0" eaLnBrk="1" hangingPunct="1"/>
            <a:r>
              <a:rPr lang="en-US" altLang="en-US" dirty="0">
                <a:solidFill>
                  <a:srgbClr val="595959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Robotic Exploration Lab</a:t>
            </a:r>
          </a:p>
          <a:p>
            <a:pPr marL="0" indent="0" eaLnBrk="1" hangingPunct="1"/>
            <a:r>
              <a:rPr lang="en-US" altLang="en-US" dirty="0">
                <a:solidFill>
                  <a:srgbClr val="595959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5/13/2019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FAF09FF-7CB5-E34D-A282-077AA0EC4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2571750"/>
            <a:ext cx="8229600" cy="46196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charset="0"/>
              <a:buNone/>
              <a:defRPr/>
            </a:pPr>
            <a:r>
              <a:rPr lang="en-US" dirty="0"/>
              <a:t>Big Changes in Small Satellites</a:t>
            </a:r>
            <a:endParaRPr lang="en-US" dirty="0">
              <a:solidFill>
                <a:schemeClr val="bg2"/>
              </a:solidFill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3">
            <a:extLst>
              <a:ext uri="{FF2B5EF4-FFF2-40B4-BE49-F238E27FC236}">
                <a16:creationId xmlns:a16="http://schemas.microsoft.com/office/drawing/2014/main" id="{CF85B0C5-E5D3-8243-B858-63693CEB8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358775"/>
            <a:ext cx="7707313" cy="4889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Contents	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4AF493-36E1-4142-B3B8-81003CB3E4F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5675" y="908050"/>
            <a:ext cx="7700963" cy="37592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What are CubeSats?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Why do we need a new attitude control system?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What could we do with it?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Magnetorquer-only attitude control</a:t>
            </a:r>
          </a:p>
          <a:p>
            <a:pPr marL="0" lvl="1" indent="0" eaLnBrk="1" hangingPunct="1">
              <a:buNone/>
            </a:pPr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3">
            <a:extLst>
              <a:ext uri="{FF2B5EF4-FFF2-40B4-BE49-F238E27FC236}">
                <a16:creationId xmlns:a16="http://schemas.microsoft.com/office/drawing/2014/main" id="{3877D709-6A86-7A45-88DB-741A1736E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358775"/>
            <a:ext cx="7707313" cy="4889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CubeSats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054D31-E68D-9F4B-B34D-2D8C65CEE9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5675" y="908050"/>
            <a:ext cx="3616325" cy="3890963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Invented in 1999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Standardized units (1U, 3U, etc.)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Academic, Commercial, Government, International</a:t>
            </a:r>
          </a:p>
          <a:p>
            <a:pPr lvl="1" eaLnBrk="1" hangingPunct="1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CF8E6D-3969-2347-A519-690B632CC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932" y="1860020"/>
            <a:ext cx="4682067" cy="26336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72BD35-E138-F24A-905F-E0C6369E2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675" y="2363258"/>
            <a:ext cx="2911643" cy="2421467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3">
            <a:extLst>
              <a:ext uri="{FF2B5EF4-FFF2-40B4-BE49-F238E27FC236}">
                <a16:creationId xmlns:a16="http://schemas.microsoft.com/office/drawing/2014/main" id="{3877D709-6A86-7A45-88DB-741A1736E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358775"/>
            <a:ext cx="7707313" cy="4889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CubeSats ADCS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054D31-E68D-9F4B-B34D-2D8C65CEE9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5675" y="908050"/>
            <a:ext cx="3616325" cy="137795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Poor sensors (IMU, </a:t>
            </a:r>
            <a:r>
              <a:rPr lang="en-US" altLang="en-US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gryo</a:t>
            </a:r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mag)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MOI scaling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Stringent gov’t requirements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Expensive</a:t>
            </a:r>
          </a:p>
          <a:p>
            <a:pPr lvl="1" eaLnBrk="1" hangingPunct="1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E75145-45ED-F845-8BF2-906DBDB53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388" y="603250"/>
            <a:ext cx="2381250" cy="1587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B7D673-1996-7244-84E7-02B7FB1B15F9}"/>
              </a:ext>
            </a:extLst>
          </p:cNvPr>
          <p:cNvSpPr txBox="1"/>
          <p:nvPr/>
        </p:nvSpPr>
        <p:spPr>
          <a:xfrm>
            <a:off x="6686022" y="2158226"/>
            <a:ext cx="11456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CubeSatShop</a:t>
            </a:r>
            <a:endParaRPr lang="en-US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AE1B5B-ECDC-3245-89E5-EABCCDAB9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9363" y="2584734"/>
            <a:ext cx="2749550" cy="18330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C4DBA7-EEA4-B54A-9D20-D78BD5EA5068}"/>
              </a:ext>
            </a:extLst>
          </p:cNvPr>
          <p:cNvSpPr txBox="1"/>
          <p:nvPr/>
        </p:nvSpPr>
        <p:spPr>
          <a:xfrm>
            <a:off x="6663268" y="4407184"/>
            <a:ext cx="11456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EnduroSat</a:t>
            </a: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A7AD7A-BA96-D445-9942-32F9D361A5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3781" y="636058"/>
            <a:ext cx="1397000" cy="7493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F3BF54-DF1C-5A44-9408-16F7941C22D5}"/>
              </a:ext>
            </a:extLst>
          </p:cNvPr>
          <p:cNvSpPr txBox="1"/>
          <p:nvPr/>
        </p:nvSpPr>
        <p:spPr>
          <a:xfrm>
            <a:off x="4802981" y="1432738"/>
            <a:ext cx="11456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Busek</a:t>
            </a:r>
            <a:r>
              <a:rPr lang="en-US" sz="1200" dirty="0"/>
              <a:t> BET-100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4F9860-AA90-1042-B4C0-85DED359AA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5087" y="2447151"/>
            <a:ext cx="2857500" cy="21209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C77F13F-79F5-A841-A7B7-8F4E03DAA4B2}"/>
              </a:ext>
            </a:extLst>
          </p:cNvPr>
          <p:cNvSpPr txBox="1"/>
          <p:nvPr/>
        </p:nvSpPr>
        <p:spPr>
          <a:xfrm>
            <a:off x="1244602" y="4561701"/>
            <a:ext cx="11456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Planet Doves</a:t>
            </a:r>
          </a:p>
        </p:txBody>
      </p:sp>
    </p:spTree>
    <p:extLst>
      <p:ext uri="{BB962C8B-B14F-4D97-AF65-F5344CB8AC3E}">
        <p14:creationId xmlns:p14="http://schemas.microsoft.com/office/powerpoint/2010/main" val="3604459794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3">
            <a:extLst>
              <a:ext uri="{FF2B5EF4-FFF2-40B4-BE49-F238E27FC236}">
                <a16:creationId xmlns:a16="http://schemas.microsoft.com/office/drawing/2014/main" id="{3877D709-6A86-7A45-88DB-741A1736E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358775"/>
            <a:ext cx="7707313" cy="4889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CubeSat Applications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054D31-E68D-9F4B-B34D-2D8C65CEE9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313" y="893762"/>
            <a:ext cx="3616325" cy="3890963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Scientific missions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Astronomy</a:t>
            </a:r>
          </a:p>
          <a:p>
            <a:pPr lvl="2"/>
            <a:r>
              <a:rPr lang="en-US" altLang="en-US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Inferometry</a:t>
            </a:r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2"/>
            <a:r>
              <a:rPr lang="en-US" altLang="en-US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Interplentary</a:t>
            </a:r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Government Missions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SATCOM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Earth observation</a:t>
            </a:r>
          </a:p>
          <a:p>
            <a:pPr lvl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Commercial Missions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Inter-satellite links</a:t>
            </a:r>
          </a:p>
          <a:p>
            <a:pPr lvl="2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2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1" eaLnBrk="1" hangingPunct="1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D83136-7BAA-234D-9B5E-9A6BF5BF2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66" y="1107017"/>
            <a:ext cx="3547533" cy="26606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59CE76B-FA8E-D14E-8803-F787AC058A4F}"/>
              </a:ext>
            </a:extLst>
          </p:cNvPr>
          <p:cNvSpPr txBox="1"/>
          <p:nvPr/>
        </p:nvSpPr>
        <p:spPr>
          <a:xfrm>
            <a:off x="3248554" y="3749960"/>
            <a:ext cx="11456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Planet Imagery</a:t>
            </a:r>
          </a:p>
        </p:txBody>
      </p:sp>
    </p:spTree>
    <p:extLst>
      <p:ext uri="{BB962C8B-B14F-4D97-AF65-F5344CB8AC3E}">
        <p14:creationId xmlns:p14="http://schemas.microsoft.com/office/powerpoint/2010/main" val="3250400797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3">
            <a:extLst>
              <a:ext uri="{FF2B5EF4-FFF2-40B4-BE49-F238E27FC236}">
                <a16:creationId xmlns:a16="http://schemas.microsoft.com/office/drawing/2014/main" id="{3877D709-6A86-7A45-88DB-741A1736E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358775"/>
            <a:ext cx="7707313" cy="4889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Magnetorquer-only ADCS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054D31-E68D-9F4B-B34D-2D8C65CEE9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5675" y="908050"/>
            <a:ext cx="3616325" cy="1377950"/>
          </a:xfrm>
        </p:spPr>
        <p:txBody>
          <a:bodyPr wrap="square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lvl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Detumbling</a:t>
            </a:r>
          </a:p>
          <a:p>
            <a:pPr lvl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IGRF magnetic field model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Trajectory optimization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Combined with other methods – complete attitude control!</a:t>
            </a:r>
          </a:p>
          <a:p>
            <a:pPr lvl="1" eaLnBrk="1" hangingPunct="1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3A2EB27-CADC-8F4C-83A5-0BA752501A9A}"/>
                  </a:ext>
                </a:extLst>
              </p:cNvPr>
              <p:cNvSpPr txBox="1"/>
              <p:nvPr/>
            </p:nvSpPr>
            <p:spPr>
              <a:xfrm>
                <a:off x="6712560" y="1441987"/>
                <a:ext cx="10827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3A2EB27-CADC-8F4C-83A5-0BA752501A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560" y="1441987"/>
                <a:ext cx="1082732" cy="276999"/>
              </a:xfrm>
              <a:prstGeom prst="rect">
                <a:avLst/>
              </a:prstGeom>
              <a:blipFill>
                <a:blip r:embed="rId3"/>
                <a:stretch>
                  <a:fillRect l="-2326" t="-9091" r="-3488" b="-40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1E2A8EF-67D5-DD48-B2DA-92B0925EFC7F}"/>
                  </a:ext>
                </a:extLst>
              </p:cNvPr>
              <p:cNvSpPr txBox="1"/>
              <p:nvPr/>
            </p:nvSpPr>
            <p:spPr>
              <a:xfrm>
                <a:off x="6796365" y="1779311"/>
                <a:ext cx="91512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𝑛𝐼𝐴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1E2A8EF-67D5-DD48-B2DA-92B0925EFC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6365" y="1779311"/>
                <a:ext cx="915122" cy="276999"/>
              </a:xfrm>
              <a:prstGeom prst="rect">
                <a:avLst/>
              </a:prstGeom>
              <a:blipFill>
                <a:blip r:embed="rId4"/>
                <a:stretch>
                  <a:fillRect l="-2740" r="-5479"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80B2AB19-AA56-5848-88FF-62D2FD6348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8872" y="2286000"/>
            <a:ext cx="2690108" cy="21971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1B24314-EB18-7C45-86B3-6B0571E5152C}"/>
              </a:ext>
            </a:extLst>
          </p:cNvPr>
          <p:cNvSpPr txBox="1"/>
          <p:nvPr/>
        </p:nvSpPr>
        <p:spPr>
          <a:xfrm>
            <a:off x="6857862" y="4478867"/>
            <a:ext cx="19838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Solar Panel Magnetorquer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4015296-14D7-3240-AFC2-3BEE0DA8AA38}"/>
                  </a:ext>
                </a:extLst>
              </p:cNvPr>
              <p:cNvSpPr txBox="1"/>
              <p:nvPr/>
            </p:nvSpPr>
            <p:spPr>
              <a:xfrm>
                <a:off x="6228324" y="1074603"/>
                <a:ext cx="205120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acc>
                        <m:accPr>
                          <m:chr m:val="̇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× 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en-US" i="1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4015296-14D7-3240-AFC2-3BEE0DA8A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8324" y="1074603"/>
                <a:ext cx="2051203" cy="276999"/>
              </a:xfrm>
              <a:prstGeom prst="rect">
                <a:avLst/>
              </a:prstGeom>
              <a:blipFill>
                <a:blip r:embed="rId6"/>
                <a:stretch>
                  <a:fillRect t="-4545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C8D2E7A8-16D8-DA4D-9FAE-4440CA1F6873}"/>
              </a:ext>
            </a:extLst>
          </p:cNvPr>
          <p:cNvSpPr txBox="1"/>
          <p:nvPr/>
        </p:nvSpPr>
        <p:spPr>
          <a:xfrm>
            <a:off x="3768125" y="4742140"/>
            <a:ext cx="19838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Magnetic Field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A65BEBF-6FB4-784D-8B26-2CCEC42EB7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655" y="2342867"/>
            <a:ext cx="3616325" cy="241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278006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utput.mp4">
            <a:hlinkClick r:id="" action="ppaction://media"/>
            <a:extLst>
              <a:ext uri="{FF2B5EF4-FFF2-40B4-BE49-F238E27FC236}">
                <a16:creationId xmlns:a16="http://schemas.microsoft.com/office/drawing/2014/main" id="{DE8E41D0-256F-D642-8719-6A8335BE15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6066" y="789386"/>
            <a:ext cx="6891867" cy="354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44143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8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3">
            <a:extLst>
              <a:ext uri="{FF2B5EF4-FFF2-40B4-BE49-F238E27FC236}">
                <a16:creationId xmlns:a16="http://schemas.microsoft.com/office/drawing/2014/main" id="{3877D709-6A86-7A45-88DB-741A1736E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25" y="358775"/>
            <a:ext cx="7707313" cy="4889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Attitude Determination and Control Systems (ADCS)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054D31-E68D-9F4B-B34D-2D8C65CEE9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040313" y="893762"/>
            <a:ext cx="3616325" cy="3890963"/>
          </a:xfrm>
        </p:spPr>
        <p:txBody>
          <a:bodyPr wrap="square" numCol="1" anchor="t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Required for almost any space mission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Pointing accuracy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Slew rate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Jitter</a:t>
            </a:r>
          </a:p>
          <a:p>
            <a:pPr lvl="2"/>
            <a:r>
              <a:rPr lang="en-US" altLang="en-US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SWaP</a:t>
            </a:r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Passive vs. Active</a:t>
            </a:r>
          </a:p>
          <a:p>
            <a:pPr lvl="1" eaLnBrk="1" hangingPunct="1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Multitude of methods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Gravity Gradient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Spin Stabilization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Reaction Wheels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Control Moment Gyros</a:t>
            </a:r>
          </a:p>
          <a:p>
            <a:pPr lvl="2"/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Thrusters</a:t>
            </a:r>
          </a:p>
          <a:p>
            <a:pPr lvl="2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lvl="1" eaLnBrk="1" hangingPunct="1"/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AEDC28-ECDA-3145-AF8C-722B4795E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325" y="1121833"/>
            <a:ext cx="1270000" cy="1003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A6417A-F03C-B04C-9492-EE420517E5A4}"/>
              </a:ext>
            </a:extLst>
          </p:cNvPr>
          <p:cNvSpPr txBox="1"/>
          <p:nvPr/>
        </p:nvSpPr>
        <p:spPr>
          <a:xfrm>
            <a:off x="1659468" y="2069325"/>
            <a:ext cx="779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HS-376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AABADF-5341-DE4D-A46D-F0CF61A53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202" y="1121833"/>
            <a:ext cx="2155233" cy="15832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0BA9600-9F34-7A48-AFC1-EEFAF7BAB634}"/>
              </a:ext>
            </a:extLst>
          </p:cNvPr>
          <p:cNvSpPr txBox="1"/>
          <p:nvPr/>
        </p:nvSpPr>
        <p:spPr>
          <a:xfrm>
            <a:off x="3902077" y="2700743"/>
            <a:ext cx="1101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Explorer 49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A197DF-2592-5649-8DA9-F05D03EA9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600" y="2977742"/>
            <a:ext cx="2311400" cy="1574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E78D70-1295-5C43-AA38-F558E6F4DE27}"/>
              </a:ext>
            </a:extLst>
          </p:cNvPr>
          <p:cNvSpPr txBox="1"/>
          <p:nvPr/>
        </p:nvSpPr>
        <p:spPr>
          <a:xfrm>
            <a:off x="1892300" y="4543018"/>
            <a:ext cx="1337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Reaction Wheels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5525CC-F8E7-AC49-BA94-C20723691D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8747" y="3247767"/>
            <a:ext cx="1324234" cy="130461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5ACE87F-1142-8E4C-9E22-2C3502D60249}"/>
              </a:ext>
            </a:extLst>
          </p:cNvPr>
          <p:cNvSpPr txBox="1"/>
          <p:nvPr/>
        </p:nvSpPr>
        <p:spPr>
          <a:xfrm>
            <a:off x="4355868" y="4552383"/>
            <a:ext cx="779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CMGs</a:t>
            </a:r>
          </a:p>
        </p:txBody>
      </p:sp>
    </p:spTree>
    <p:extLst>
      <p:ext uri="{BB962C8B-B14F-4D97-AF65-F5344CB8AC3E}">
        <p14:creationId xmlns:p14="http://schemas.microsoft.com/office/powerpoint/2010/main" val="3974960858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SU_Preso_16x9_v6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SU_Preso_16x9_v6</Template>
  <TotalTime>1497</TotalTime>
  <Words>201</Words>
  <Application>Microsoft Macintosh PowerPoint</Application>
  <PresentationFormat>On-screen Show (16:9)</PresentationFormat>
  <Paragraphs>64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Cambria Math</vt:lpstr>
      <vt:lpstr>Source Sans Pro</vt:lpstr>
      <vt:lpstr>Source Sans Pro Semibold</vt:lpstr>
      <vt:lpstr>Wingdings</vt:lpstr>
      <vt:lpstr>SU_Preso_16x9_v6</vt:lpstr>
      <vt:lpstr>SU_Template_TopBar</vt:lpstr>
      <vt:lpstr>Novel ADCS for CubeSats</vt:lpstr>
      <vt:lpstr>Contents </vt:lpstr>
      <vt:lpstr>CubeSats</vt:lpstr>
      <vt:lpstr>CubeSats ADCS</vt:lpstr>
      <vt:lpstr>CubeSat Applications</vt:lpstr>
      <vt:lpstr>Magnetorquer-only ADCS</vt:lpstr>
      <vt:lpstr>PowerPoint Presentation</vt:lpstr>
      <vt:lpstr>Attitude Determination and Control Systems (ADCS)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Guidelines</dc:title>
  <dc:creator>Andrew Oehler Gatherer</dc:creator>
  <dc:description>2012 PowerPoint template redesign</dc:description>
  <cp:lastModifiedBy>Andrew Oehler Gatherer</cp:lastModifiedBy>
  <cp:revision>14</cp:revision>
  <dcterms:created xsi:type="dcterms:W3CDTF">2019-05-10T19:36:11Z</dcterms:created>
  <dcterms:modified xsi:type="dcterms:W3CDTF">2019-05-21T21:57:25Z</dcterms:modified>
</cp:coreProperties>
</file>

<file path=docProps/thumbnail.jpeg>
</file>